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Medium"/>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2B78566-985A-4A73-9EA8-88FDA20BBBEA}">
  <a:tblStyle styleId="{32B78566-985A-4A73-9EA8-88FDA20BBBE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PlusJakartaSansMedium-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19" Type="http://schemas.openxmlformats.org/officeDocument/2006/relationships/font" Target="fonts/PlusJakartaSansMedium-bold.fntdata"/><Relationship Id="rId6" Type="http://schemas.openxmlformats.org/officeDocument/2006/relationships/slideMaster" Target="slideMasters/slideMaster2.xml"/><Relationship Id="rId18" Type="http://schemas.openxmlformats.org/officeDocument/2006/relationships/font" Target="fonts/PlusJakartaSansMedium-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18abb42c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18abb42c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618abb42c8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618abb42c8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618abb42c8_0_1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618abb42c8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618aaa607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618aaa607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p:txBody>
      </p:sp>
      <p:sp>
        <p:nvSpPr>
          <p:cNvPr id="57" name="Google Shape;57;p14"/>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700"/>
              <a:buNone/>
              <a:defRPr/>
            </a:lvl1pPr>
            <a:lvl2pPr lvl="1">
              <a:spcBef>
                <a:spcPts val="0"/>
              </a:spcBef>
              <a:spcAft>
                <a:spcPts val="0"/>
              </a:spcAft>
              <a:buSzPts val="2700"/>
              <a:buNone/>
              <a:defRPr/>
            </a:lvl2pPr>
            <a:lvl3pPr lvl="2">
              <a:spcBef>
                <a:spcPts val="0"/>
              </a:spcBef>
              <a:spcAft>
                <a:spcPts val="0"/>
              </a:spcAft>
              <a:buSzPts val="2700"/>
              <a:buNone/>
              <a:defRPr/>
            </a:lvl3pPr>
            <a:lvl4pPr lvl="3">
              <a:spcBef>
                <a:spcPts val="0"/>
              </a:spcBef>
              <a:spcAft>
                <a:spcPts val="0"/>
              </a:spcAft>
              <a:buSzPts val="2700"/>
              <a:buNone/>
              <a:defRPr/>
            </a:lvl4pPr>
            <a:lvl5pPr lvl="4">
              <a:spcBef>
                <a:spcPts val="0"/>
              </a:spcBef>
              <a:spcAft>
                <a:spcPts val="0"/>
              </a:spcAft>
              <a:buSzPts val="2700"/>
              <a:buNone/>
              <a:defRPr/>
            </a:lvl5pPr>
            <a:lvl6pPr lvl="5">
              <a:spcBef>
                <a:spcPts val="0"/>
              </a:spcBef>
              <a:spcAft>
                <a:spcPts val="0"/>
              </a:spcAft>
              <a:buSzPts val="2700"/>
              <a:buNone/>
              <a:defRPr/>
            </a:lvl6pPr>
            <a:lvl7pPr lvl="6">
              <a:spcBef>
                <a:spcPts val="0"/>
              </a:spcBef>
              <a:spcAft>
                <a:spcPts val="0"/>
              </a:spcAft>
              <a:buSzPts val="2700"/>
              <a:buNone/>
              <a:defRPr/>
            </a:lvl7pPr>
            <a:lvl8pPr lvl="7">
              <a:spcBef>
                <a:spcPts val="0"/>
              </a:spcBef>
              <a:spcAft>
                <a:spcPts val="0"/>
              </a:spcAft>
              <a:buSzPts val="2700"/>
              <a:buNone/>
              <a:defRPr/>
            </a:lvl8pPr>
            <a:lvl9pPr lvl="8">
              <a:spcBef>
                <a:spcPts val="0"/>
              </a:spcBef>
              <a:spcAft>
                <a:spcPts val="0"/>
              </a:spcAft>
              <a:buSzPts val="27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700"/>
              <a:buNone/>
              <a:defRPr/>
            </a:lvl1pPr>
            <a:lvl2pPr lvl="1">
              <a:spcBef>
                <a:spcPts val="0"/>
              </a:spcBef>
              <a:spcAft>
                <a:spcPts val="0"/>
              </a:spcAft>
              <a:buSzPts val="2700"/>
              <a:buNone/>
              <a:defRPr/>
            </a:lvl2pPr>
            <a:lvl3pPr lvl="2">
              <a:spcBef>
                <a:spcPts val="0"/>
              </a:spcBef>
              <a:spcAft>
                <a:spcPts val="0"/>
              </a:spcAft>
              <a:buSzPts val="2700"/>
              <a:buNone/>
              <a:defRPr/>
            </a:lvl3pPr>
            <a:lvl4pPr lvl="3">
              <a:spcBef>
                <a:spcPts val="0"/>
              </a:spcBef>
              <a:spcAft>
                <a:spcPts val="0"/>
              </a:spcAft>
              <a:buSzPts val="2700"/>
              <a:buNone/>
              <a:defRPr/>
            </a:lvl4pPr>
            <a:lvl5pPr lvl="4">
              <a:spcBef>
                <a:spcPts val="0"/>
              </a:spcBef>
              <a:spcAft>
                <a:spcPts val="0"/>
              </a:spcAft>
              <a:buSzPts val="2700"/>
              <a:buNone/>
              <a:defRPr/>
            </a:lvl5pPr>
            <a:lvl6pPr lvl="5">
              <a:spcBef>
                <a:spcPts val="0"/>
              </a:spcBef>
              <a:spcAft>
                <a:spcPts val="0"/>
              </a:spcAft>
              <a:buSzPts val="2700"/>
              <a:buNone/>
              <a:defRPr/>
            </a:lvl6pPr>
            <a:lvl7pPr lvl="6">
              <a:spcBef>
                <a:spcPts val="0"/>
              </a:spcBef>
              <a:spcAft>
                <a:spcPts val="0"/>
              </a:spcAft>
              <a:buSzPts val="2700"/>
              <a:buNone/>
              <a:defRPr/>
            </a:lvl7pPr>
            <a:lvl8pPr lvl="7">
              <a:spcBef>
                <a:spcPts val="0"/>
              </a:spcBef>
              <a:spcAft>
                <a:spcPts val="0"/>
              </a:spcAft>
              <a:buSzPts val="2700"/>
              <a:buNone/>
              <a:defRPr/>
            </a:lvl8pPr>
            <a:lvl9pPr lvl="8">
              <a:spcBef>
                <a:spcPts val="0"/>
              </a:spcBef>
              <a:spcAft>
                <a:spcPts val="0"/>
              </a:spcAft>
              <a:buSzPts val="27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700"/>
              <a:buNone/>
              <a:defRPr/>
            </a:lvl1pPr>
            <a:lvl2pPr lvl="1">
              <a:spcBef>
                <a:spcPts val="0"/>
              </a:spcBef>
              <a:spcAft>
                <a:spcPts val="0"/>
              </a:spcAft>
              <a:buSzPts val="2700"/>
              <a:buNone/>
              <a:defRPr/>
            </a:lvl2pPr>
            <a:lvl3pPr lvl="2">
              <a:spcBef>
                <a:spcPts val="0"/>
              </a:spcBef>
              <a:spcAft>
                <a:spcPts val="0"/>
              </a:spcAft>
              <a:buSzPts val="2700"/>
              <a:buNone/>
              <a:defRPr/>
            </a:lvl3pPr>
            <a:lvl4pPr lvl="3">
              <a:spcBef>
                <a:spcPts val="0"/>
              </a:spcBef>
              <a:spcAft>
                <a:spcPts val="0"/>
              </a:spcAft>
              <a:buSzPts val="2700"/>
              <a:buNone/>
              <a:defRPr/>
            </a:lvl4pPr>
            <a:lvl5pPr lvl="4">
              <a:spcBef>
                <a:spcPts val="0"/>
              </a:spcBef>
              <a:spcAft>
                <a:spcPts val="0"/>
              </a:spcAft>
              <a:buSzPts val="2700"/>
              <a:buNone/>
              <a:defRPr/>
            </a:lvl5pPr>
            <a:lvl6pPr lvl="5">
              <a:spcBef>
                <a:spcPts val="0"/>
              </a:spcBef>
              <a:spcAft>
                <a:spcPts val="0"/>
              </a:spcAft>
              <a:buSzPts val="2700"/>
              <a:buNone/>
              <a:defRPr/>
            </a:lvl6pPr>
            <a:lvl7pPr lvl="6">
              <a:spcBef>
                <a:spcPts val="0"/>
              </a:spcBef>
              <a:spcAft>
                <a:spcPts val="0"/>
              </a:spcAft>
              <a:buSzPts val="2700"/>
              <a:buNone/>
              <a:defRPr/>
            </a:lvl7pPr>
            <a:lvl8pPr lvl="7">
              <a:spcBef>
                <a:spcPts val="0"/>
              </a:spcBef>
              <a:spcAft>
                <a:spcPts val="0"/>
              </a:spcAft>
              <a:buSzPts val="2700"/>
              <a:buNone/>
              <a:defRPr/>
            </a:lvl8pPr>
            <a:lvl9pPr lvl="8">
              <a:spcBef>
                <a:spcPts val="0"/>
              </a:spcBef>
              <a:spcAft>
                <a:spcPts val="0"/>
              </a:spcAft>
              <a:buSzPts val="2700"/>
              <a:buNone/>
              <a:defRPr/>
            </a:lvl9pPr>
          </a:lstStyle>
          <a:p/>
        </p:txBody>
      </p:sp>
      <p:sp>
        <p:nvSpPr>
          <p:cNvPr id="72" name="Google Shape;72;p18"/>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700"/>
              <a:buNone/>
              <a:defRPr sz="2700">
                <a:solidFill>
                  <a:schemeClr val="dk1"/>
                </a:solidFill>
              </a:defRPr>
            </a:lvl1pPr>
            <a:lvl2pPr lvl="1">
              <a:spcBef>
                <a:spcPts val="0"/>
              </a:spcBef>
              <a:spcAft>
                <a:spcPts val="0"/>
              </a:spcAft>
              <a:buClr>
                <a:schemeClr val="dk1"/>
              </a:buClr>
              <a:buSzPts val="2700"/>
              <a:buNone/>
              <a:defRPr sz="2700">
                <a:solidFill>
                  <a:schemeClr val="dk1"/>
                </a:solidFill>
              </a:defRPr>
            </a:lvl2pPr>
            <a:lvl3pPr lvl="2">
              <a:spcBef>
                <a:spcPts val="0"/>
              </a:spcBef>
              <a:spcAft>
                <a:spcPts val="0"/>
              </a:spcAft>
              <a:buClr>
                <a:schemeClr val="dk1"/>
              </a:buClr>
              <a:buSzPts val="2700"/>
              <a:buNone/>
              <a:defRPr sz="2700">
                <a:solidFill>
                  <a:schemeClr val="dk1"/>
                </a:solidFill>
              </a:defRPr>
            </a:lvl3pPr>
            <a:lvl4pPr lvl="3">
              <a:spcBef>
                <a:spcPts val="0"/>
              </a:spcBef>
              <a:spcAft>
                <a:spcPts val="0"/>
              </a:spcAft>
              <a:buClr>
                <a:schemeClr val="dk1"/>
              </a:buClr>
              <a:buSzPts val="2700"/>
              <a:buNone/>
              <a:defRPr sz="2700">
                <a:solidFill>
                  <a:schemeClr val="dk1"/>
                </a:solidFill>
              </a:defRPr>
            </a:lvl4pPr>
            <a:lvl5pPr lvl="4">
              <a:spcBef>
                <a:spcPts val="0"/>
              </a:spcBef>
              <a:spcAft>
                <a:spcPts val="0"/>
              </a:spcAft>
              <a:buClr>
                <a:schemeClr val="dk1"/>
              </a:buClr>
              <a:buSzPts val="2700"/>
              <a:buNone/>
              <a:defRPr sz="2700">
                <a:solidFill>
                  <a:schemeClr val="dk1"/>
                </a:solidFill>
              </a:defRPr>
            </a:lvl5pPr>
            <a:lvl6pPr lvl="5">
              <a:spcBef>
                <a:spcPts val="0"/>
              </a:spcBef>
              <a:spcAft>
                <a:spcPts val="0"/>
              </a:spcAft>
              <a:buClr>
                <a:schemeClr val="dk1"/>
              </a:buClr>
              <a:buSzPts val="2700"/>
              <a:buNone/>
              <a:defRPr sz="2700">
                <a:solidFill>
                  <a:schemeClr val="dk1"/>
                </a:solidFill>
              </a:defRPr>
            </a:lvl6pPr>
            <a:lvl7pPr lvl="6">
              <a:spcBef>
                <a:spcPts val="0"/>
              </a:spcBef>
              <a:spcAft>
                <a:spcPts val="0"/>
              </a:spcAft>
              <a:buClr>
                <a:schemeClr val="dk1"/>
              </a:buClr>
              <a:buSzPts val="2700"/>
              <a:buNone/>
              <a:defRPr sz="2700">
                <a:solidFill>
                  <a:schemeClr val="dk1"/>
                </a:solidFill>
              </a:defRPr>
            </a:lvl7pPr>
            <a:lvl8pPr lvl="7">
              <a:spcBef>
                <a:spcPts val="0"/>
              </a:spcBef>
              <a:spcAft>
                <a:spcPts val="0"/>
              </a:spcAft>
              <a:buClr>
                <a:schemeClr val="dk1"/>
              </a:buClr>
              <a:buSzPts val="2700"/>
              <a:buNone/>
              <a:defRPr sz="2700">
                <a:solidFill>
                  <a:schemeClr val="dk1"/>
                </a:solidFill>
              </a:defRPr>
            </a:lvl8pPr>
            <a:lvl9pPr lvl="8">
              <a:spcBef>
                <a:spcPts val="0"/>
              </a:spcBef>
              <a:spcAft>
                <a:spcPts val="0"/>
              </a:spcAft>
              <a:buClr>
                <a:schemeClr val="dk1"/>
              </a:buClr>
              <a:buSzPts val="2700"/>
              <a:buNone/>
              <a:defRPr sz="27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sz="1400">
                <a:solidFill>
                  <a:schemeClr val="dk2"/>
                </a:solidFill>
              </a:defRPr>
            </a:lvl2pPr>
            <a:lvl3pPr indent="-317500" lvl="2" marL="1371600">
              <a:lnSpc>
                <a:spcPct val="115000"/>
              </a:lnSpc>
              <a:spcBef>
                <a:spcPts val="0"/>
              </a:spcBef>
              <a:spcAft>
                <a:spcPts val="0"/>
              </a:spcAft>
              <a:buClr>
                <a:schemeClr val="dk2"/>
              </a:buClr>
              <a:buSzPts val="1400"/>
              <a:buChar char="■"/>
              <a:defRPr sz="1400">
                <a:solidFill>
                  <a:schemeClr val="dk2"/>
                </a:solidFill>
              </a:defRPr>
            </a:lvl3pPr>
            <a:lvl4pPr indent="-317500" lvl="3" marL="1828800">
              <a:lnSpc>
                <a:spcPct val="115000"/>
              </a:lnSpc>
              <a:spcBef>
                <a:spcPts val="0"/>
              </a:spcBef>
              <a:spcAft>
                <a:spcPts val="0"/>
              </a:spcAft>
              <a:buClr>
                <a:schemeClr val="dk2"/>
              </a:buClr>
              <a:buSzPts val="1400"/>
              <a:buChar char="●"/>
              <a:defRPr sz="1400">
                <a:solidFill>
                  <a:schemeClr val="dk2"/>
                </a:solidFill>
              </a:defRPr>
            </a:lvl4pPr>
            <a:lvl5pPr indent="-317500" lvl="4" marL="2286000">
              <a:lnSpc>
                <a:spcPct val="115000"/>
              </a:lnSpc>
              <a:spcBef>
                <a:spcPts val="0"/>
              </a:spcBef>
              <a:spcAft>
                <a:spcPts val="0"/>
              </a:spcAft>
              <a:buClr>
                <a:schemeClr val="dk2"/>
              </a:buClr>
              <a:buSzPts val="1400"/>
              <a:buChar char="○"/>
              <a:defRPr sz="1400">
                <a:solidFill>
                  <a:schemeClr val="dk2"/>
                </a:solidFill>
              </a:defRPr>
            </a:lvl5pPr>
            <a:lvl6pPr indent="-317500" lvl="5" marL="2743200">
              <a:lnSpc>
                <a:spcPct val="115000"/>
              </a:lnSpc>
              <a:spcBef>
                <a:spcPts val="0"/>
              </a:spcBef>
              <a:spcAft>
                <a:spcPts val="0"/>
              </a:spcAft>
              <a:buClr>
                <a:schemeClr val="dk2"/>
              </a:buClr>
              <a:buSzPts val="1400"/>
              <a:buChar char="■"/>
              <a:defRPr sz="1400">
                <a:solidFill>
                  <a:schemeClr val="dk2"/>
                </a:solidFill>
              </a:defRPr>
            </a:lvl6pPr>
            <a:lvl7pPr indent="-317500" lvl="6" marL="3200400">
              <a:lnSpc>
                <a:spcPct val="115000"/>
              </a:lnSpc>
              <a:spcBef>
                <a:spcPts val="0"/>
              </a:spcBef>
              <a:spcAft>
                <a:spcPts val="0"/>
              </a:spcAft>
              <a:buClr>
                <a:schemeClr val="dk2"/>
              </a:buClr>
              <a:buSzPts val="1400"/>
              <a:buChar char="●"/>
              <a:defRPr sz="1400">
                <a:solidFill>
                  <a:schemeClr val="dk2"/>
                </a:solidFill>
              </a:defRPr>
            </a:lvl7pPr>
            <a:lvl8pPr indent="-317500" lvl="7" marL="3657600">
              <a:lnSpc>
                <a:spcPct val="115000"/>
              </a:lnSpc>
              <a:spcBef>
                <a:spcPts val="0"/>
              </a:spcBef>
              <a:spcAft>
                <a:spcPts val="0"/>
              </a:spcAft>
              <a:buClr>
                <a:schemeClr val="dk2"/>
              </a:buClr>
              <a:buSzPts val="1400"/>
              <a:buChar char="○"/>
              <a:defRPr sz="1400">
                <a:solidFill>
                  <a:schemeClr val="dk2"/>
                </a:solidFill>
              </a:defRPr>
            </a:lvl8pPr>
            <a:lvl9pPr indent="-317500" lvl="8" marL="4114800">
              <a:lnSpc>
                <a:spcPct val="115000"/>
              </a:lnSpc>
              <a:spcBef>
                <a:spcPts val="0"/>
              </a:spcBef>
              <a:spcAft>
                <a:spcPts val="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7201589" y="9119180"/>
            <a:ext cx="4668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nmaahc.si.edu/explore/initiatives/slave-wrecks-project#Mission" TargetMode="External"/><Relationship Id="rId6" Type="http://schemas.openxmlformats.org/officeDocument/2006/relationships/hyperlink" Target="https://nmaahc.si.edu/explore/initiatives/slave-wrecks-project#Spotligh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Gallery Walk: Middle Passage Experiences</a:t>
            </a:r>
            <a:endParaRPr sz="17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38200" y="2064500"/>
          <a:ext cx="3000000" cy="3000000"/>
        </p:xfrm>
        <a:graphic>
          <a:graphicData uri="http://schemas.openxmlformats.org/drawingml/2006/table">
            <a:tbl>
              <a:tblPr>
                <a:noFill/>
                <a:tableStyleId>{32B78566-985A-4A73-9EA8-88FDA20BBBEA}</a:tableStyleId>
              </a:tblPr>
              <a:tblGrid>
                <a:gridCol w="1502575"/>
                <a:gridCol w="1871275"/>
                <a:gridCol w="1871275"/>
                <a:gridCol w="1871275"/>
              </a:tblGrid>
              <a:tr h="381000">
                <a:tc>
                  <a:txBody>
                    <a:bodyPr/>
                    <a:lstStyle/>
                    <a:p>
                      <a:pPr indent="0" lvl="0" marL="0" rtl="0" algn="l">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t>NOTICE</a:t>
                      </a:r>
                      <a:endParaRPr b="1"/>
                    </a:p>
                  </a:txBody>
                  <a:tcPr marT="91425" marB="91425" marR="91425" marL="91425" anchor="ctr"/>
                </a:tc>
                <a:tc>
                  <a:txBody>
                    <a:bodyPr/>
                    <a:lstStyle/>
                    <a:p>
                      <a:pPr indent="0" lvl="0" marL="0" rtl="0" algn="ctr">
                        <a:spcBef>
                          <a:spcPts val="0"/>
                        </a:spcBef>
                        <a:spcAft>
                          <a:spcPts val="0"/>
                        </a:spcAft>
                        <a:buNone/>
                      </a:pPr>
                      <a:r>
                        <a:rPr b="1" lang="en"/>
                        <a:t>WONDER</a:t>
                      </a:r>
                      <a:endParaRPr b="1"/>
                    </a:p>
                  </a:txBody>
                  <a:tcPr marT="91425" marB="91425" marR="91425" marL="91425" anchor="ctr"/>
                </a:tc>
                <a:tc>
                  <a:txBody>
                    <a:bodyPr/>
                    <a:lstStyle/>
                    <a:p>
                      <a:pPr indent="0" lvl="0" marL="0" rtl="0" algn="ctr">
                        <a:spcBef>
                          <a:spcPts val="0"/>
                        </a:spcBef>
                        <a:spcAft>
                          <a:spcPts val="0"/>
                        </a:spcAft>
                        <a:buNone/>
                      </a:pPr>
                      <a:r>
                        <a:rPr b="1" lang="en"/>
                        <a:t>THINK</a:t>
                      </a:r>
                      <a:endParaRPr b="1"/>
                    </a:p>
                  </a:txBody>
                  <a:tcPr marT="91425" marB="91425" marR="91425" marL="91425" anchor="ctr"/>
                </a:tc>
              </a:tr>
              <a:tr h="381000">
                <a:tc>
                  <a:txBody>
                    <a:bodyPr/>
                    <a:lstStyle/>
                    <a:p>
                      <a:pPr indent="0" lvl="0" marL="0" rtl="0" algn="l">
                        <a:spcBef>
                          <a:spcPts val="0"/>
                        </a:spcBef>
                        <a:spcAft>
                          <a:spcPts val="0"/>
                        </a:spcAft>
                        <a:buNone/>
                      </a:pPr>
                      <a:r>
                        <a:rPr b="1" lang="en" sz="1200">
                          <a:latin typeface="Inter"/>
                          <a:ea typeface="Inter"/>
                          <a:cs typeface="Inter"/>
                          <a:sym typeface="Inter"/>
                        </a:rPr>
                        <a:t>Source 1: </a:t>
                      </a:r>
                      <a:r>
                        <a:rPr i="1" lang="en" sz="1200">
                          <a:latin typeface="Inter"/>
                          <a:ea typeface="Inter"/>
                          <a:cs typeface="Inter"/>
                          <a:sym typeface="Inter"/>
                        </a:rPr>
                        <a:t>Harper’s Weekly</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2: </a:t>
                      </a:r>
                      <a:r>
                        <a:rPr lang="en" sz="1200">
                          <a:solidFill>
                            <a:schemeClr val="dk1"/>
                          </a:solidFill>
                          <a:latin typeface="Inter"/>
                          <a:ea typeface="Inter"/>
                          <a:cs typeface="Inter"/>
                          <a:sym typeface="Inter"/>
                        </a:rPr>
                        <a:t>Olaudah Equiano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3: </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James Phillips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4: </a:t>
                      </a:r>
                      <a:r>
                        <a:rPr lang="en" sz="1200">
                          <a:solidFill>
                            <a:schemeClr val="dk1"/>
                          </a:solidFill>
                          <a:latin typeface="Inter"/>
                          <a:ea typeface="Inter"/>
                          <a:cs typeface="Inter"/>
                          <a:sym typeface="Inter"/>
                        </a:rPr>
                        <a:t>Mahommah G. Baquaqua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pic>
        <p:nvPicPr>
          <p:cNvPr id="104" name="Google Shape;104;p25"/>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05" name="Google Shape;105;p25"/>
          <p:cNvSpPr txBox="1"/>
          <p:nvPr/>
        </p:nvSpPr>
        <p:spPr>
          <a:xfrm>
            <a:off x="219350" y="7113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
        <p:nvSpPr>
          <p:cNvPr id="106" name="Google Shape;106;p25"/>
          <p:cNvSpPr txBox="1"/>
          <p:nvPr/>
        </p:nvSpPr>
        <p:spPr>
          <a:xfrm>
            <a:off x="613218" y="105549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200">
                <a:solidFill>
                  <a:srgbClr val="000000"/>
                </a:solidFill>
                <a:latin typeface="Halant"/>
                <a:ea typeface="Halant"/>
                <a:cs typeface="Halant"/>
                <a:sym typeface="Halant"/>
              </a:rPr>
              <a:t>Directions:</a:t>
            </a:r>
            <a:r>
              <a:rPr b="1" i="1" lang="en" sz="1200">
                <a:solidFill>
                  <a:srgbClr val="000000"/>
                </a:solidFill>
                <a:latin typeface="Halant"/>
                <a:ea typeface="Halant"/>
                <a:cs typeface="Halant"/>
                <a:sym typeface="Halant"/>
              </a:rPr>
              <a:t> </a:t>
            </a:r>
            <a:r>
              <a:rPr lang="en" sz="1200">
                <a:solidFill>
                  <a:srgbClr val="000000"/>
                </a:solidFill>
                <a:latin typeface="Halant"/>
                <a:ea typeface="Halant"/>
                <a:cs typeface="Halant"/>
                <a:sym typeface="Halant"/>
              </a:rPr>
              <a:t>As you view each source, take notes in each column. </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Notice: What you see in the image? What is included in the text?</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Wonder: What you think the source is about?</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Think: What does the source tell you about </a:t>
            </a:r>
            <a:r>
              <a:rPr lang="en" sz="1200">
                <a:latin typeface="Halant"/>
                <a:ea typeface="Halant"/>
                <a:cs typeface="Halant"/>
                <a:sym typeface="Halant"/>
              </a:rPr>
              <a:t>experiences on the Middle Passage</a:t>
            </a:r>
            <a:r>
              <a:rPr lang="en" sz="1200">
                <a:solidFill>
                  <a:srgbClr val="000000"/>
                </a:solidFill>
                <a:latin typeface="Halant"/>
                <a:ea typeface="Halant"/>
                <a:cs typeface="Halant"/>
                <a:sym typeface="Halant"/>
              </a:rPr>
              <a:t>?</a:t>
            </a:r>
            <a:endParaRPr sz="1200">
              <a:solidFill>
                <a:srgbClr val="000000"/>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Gallery Walk: Middle Passage Experiences</a:t>
            </a:r>
            <a:endParaRPr sz="17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5" name="Google Shape;115;p26"/>
          <p:cNvGraphicFramePr/>
          <p:nvPr/>
        </p:nvGraphicFramePr>
        <p:xfrm>
          <a:off x="338200" y="1759700"/>
          <a:ext cx="3000000" cy="3000000"/>
        </p:xfrm>
        <a:graphic>
          <a:graphicData uri="http://schemas.openxmlformats.org/drawingml/2006/table">
            <a:tbl>
              <a:tblPr>
                <a:noFill/>
                <a:tableStyleId>{32B78566-985A-4A73-9EA8-88FDA20BBBEA}</a:tableStyleId>
              </a:tblPr>
              <a:tblGrid>
                <a:gridCol w="1502575"/>
                <a:gridCol w="1871275"/>
                <a:gridCol w="1871275"/>
                <a:gridCol w="1871275"/>
              </a:tblGrid>
              <a:tr h="381000">
                <a:tc>
                  <a:txBody>
                    <a:bodyPr/>
                    <a:lstStyle/>
                    <a:p>
                      <a:pPr indent="0" lvl="0" marL="0" rtl="0" algn="l">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t>NOTICE</a:t>
                      </a:r>
                      <a:endParaRPr b="1"/>
                    </a:p>
                  </a:txBody>
                  <a:tcPr marT="91425" marB="91425" marR="91425" marL="91425" anchor="ctr"/>
                </a:tc>
                <a:tc>
                  <a:txBody>
                    <a:bodyPr/>
                    <a:lstStyle/>
                    <a:p>
                      <a:pPr indent="0" lvl="0" marL="0" rtl="0" algn="ctr">
                        <a:spcBef>
                          <a:spcPts val="0"/>
                        </a:spcBef>
                        <a:spcAft>
                          <a:spcPts val="0"/>
                        </a:spcAft>
                        <a:buNone/>
                      </a:pPr>
                      <a:r>
                        <a:rPr b="1" lang="en"/>
                        <a:t>WONDER</a:t>
                      </a:r>
                      <a:endParaRPr b="1"/>
                    </a:p>
                  </a:txBody>
                  <a:tcPr marT="91425" marB="91425" marR="91425" marL="91425" anchor="ctr"/>
                </a:tc>
                <a:tc>
                  <a:txBody>
                    <a:bodyPr/>
                    <a:lstStyle/>
                    <a:p>
                      <a:pPr indent="0" lvl="0" marL="0" rtl="0" algn="ctr">
                        <a:spcBef>
                          <a:spcPts val="0"/>
                        </a:spcBef>
                        <a:spcAft>
                          <a:spcPts val="0"/>
                        </a:spcAft>
                        <a:buNone/>
                      </a:pPr>
                      <a:r>
                        <a:rPr b="1" lang="en"/>
                        <a:t>THINK</a:t>
                      </a:r>
                      <a:endParaRPr b="1"/>
                    </a:p>
                  </a:txBody>
                  <a:tcPr marT="91425" marB="91425" marR="91425" marL="91425" anchor="ctr"/>
                </a:tc>
              </a:tr>
              <a:tr h="381000">
                <a:tc>
                  <a:txBody>
                    <a:bodyPr/>
                    <a:lstStyle/>
                    <a:p>
                      <a:pPr indent="0" lvl="0" marL="0" rtl="0" algn="l">
                        <a:spcBef>
                          <a:spcPts val="0"/>
                        </a:spcBef>
                        <a:spcAft>
                          <a:spcPts val="0"/>
                        </a:spcAft>
                        <a:buNone/>
                      </a:pPr>
                      <a:r>
                        <a:rPr b="1" lang="en" sz="1200">
                          <a:latin typeface="Inter"/>
                          <a:ea typeface="Inter"/>
                          <a:cs typeface="Inter"/>
                          <a:sym typeface="Inter"/>
                        </a:rPr>
                        <a:t>Source 5: </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Slave Auction Handbill</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6: </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Phillis Wheatley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7: </a:t>
                      </a:r>
                      <a:r>
                        <a:rPr lang="en" sz="1200">
                          <a:latin typeface="Inter"/>
                          <a:ea typeface="Inter"/>
                          <a:cs typeface="Inter"/>
                          <a:sym typeface="Inter"/>
                        </a:rPr>
                        <a:t>Sowande’ M. Mustakeem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4: </a:t>
                      </a:r>
                      <a:endParaRPr b="1" sz="1200">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New York Journal of Commerce</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pic>
        <p:nvPicPr>
          <p:cNvPr id="116" name="Google Shape;116;p26"/>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17" name="Google Shape;117;p26"/>
          <p:cNvSpPr txBox="1"/>
          <p:nvPr/>
        </p:nvSpPr>
        <p:spPr>
          <a:xfrm>
            <a:off x="613218" y="75069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200">
                <a:solidFill>
                  <a:srgbClr val="000000"/>
                </a:solidFill>
                <a:latin typeface="Halant"/>
                <a:ea typeface="Halant"/>
                <a:cs typeface="Halant"/>
                <a:sym typeface="Halant"/>
              </a:rPr>
              <a:t>Directions:</a:t>
            </a:r>
            <a:r>
              <a:rPr b="1" i="1" lang="en" sz="1200">
                <a:solidFill>
                  <a:srgbClr val="000000"/>
                </a:solidFill>
                <a:latin typeface="Halant"/>
                <a:ea typeface="Halant"/>
                <a:cs typeface="Halant"/>
                <a:sym typeface="Halant"/>
              </a:rPr>
              <a:t> </a:t>
            </a:r>
            <a:r>
              <a:rPr lang="en" sz="1200">
                <a:solidFill>
                  <a:srgbClr val="000000"/>
                </a:solidFill>
                <a:latin typeface="Halant"/>
                <a:ea typeface="Halant"/>
                <a:cs typeface="Halant"/>
                <a:sym typeface="Halant"/>
              </a:rPr>
              <a:t>As you view each source, take notes in each column. </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Notice: What you see in the image? What is included in the text?</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Wonder: What you think the source is about?</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Think: What does the source tell you about </a:t>
            </a:r>
            <a:r>
              <a:rPr lang="en" sz="1200">
                <a:latin typeface="Halant"/>
                <a:ea typeface="Halant"/>
                <a:cs typeface="Halant"/>
                <a:sym typeface="Halant"/>
              </a:rPr>
              <a:t>experiences on the Middle Passage</a:t>
            </a:r>
            <a:r>
              <a:rPr lang="en" sz="1200">
                <a:solidFill>
                  <a:srgbClr val="000000"/>
                </a:solidFill>
                <a:latin typeface="Halant"/>
                <a:ea typeface="Halant"/>
                <a:cs typeface="Halant"/>
                <a:sym typeface="Halant"/>
              </a:rPr>
              <a:t>?</a:t>
            </a:r>
            <a:endParaRPr sz="1200">
              <a:solidFill>
                <a:srgbClr val="000000"/>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Slave Wrecks Project Webquest (Exemplar)</a:t>
            </a:r>
            <a:endParaRPr sz="1900">
              <a:solidFill>
                <a:schemeClr val="dk1"/>
              </a:solidFill>
              <a:latin typeface="Halant"/>
              <a:ea typeface="Halant"/>
              <a:cs typeface="Halant"/>
              <a:sym typeface="Halant"/>
            </a:endParaRPr>
          </a:p>
        </p:txBody>
      </p:sp>
      <p:pic>
        <p:nvPicPr>
          <p:cNvPr id="123" name="Google Shape;123;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4">
            <a:alphaModFix/>
          </a:blip>
          <a:stretch>
            <a:fillRect/>
          </a:stretch>
        </p:blipFill>
        <p:spPr>
          <a:xfrm>
            <a:off x="226481" y="76722"/>
            <a:ext cx="804977" cy="333801"/>
          </a:xfrm>
          <a:prstGeom prst="rect">
            <a:avLst/>
          </a:prstGeom>
          <a:noFill/>
          <a:ln>
            <a:noFill/>
          </a:ln>
        </p:spPr>
      </p:pic>
      <p:sp>
        <p:nvSpPr>
          <p:cNvPr id="127" name="Google Shape;127;p27"/>
          <p:cNvSpPr txBox="1"/>
          <p:nvPr/>
        </p:nvSpPr>
        <p:spPr>
          <a:xfrm>
            <a:off x="381544" y="648031"/>
            <a:ext cx="7039800" cy="7471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 </a:t>
            </a:r>
            <a:r>
              <a:rPr lang="en" sz="1200">
                <a:solidFill>
                  <a:schemeClr val="dk1"/>
                </a:solidFill>
                <a:latin typeface="Halant"/>
                <a:ea typeface="Halant"/>
                <a:cs typeface="Halant"/>
                <a:sym typeface="Halant"/>
              </a:rPr>
              <a:t>The Slave Wrecks Project is an international research initiative led by the Smithsonian’s National Museum of African American History and Culture (NMAAHC). Through maritime archaeology and historical investigation of sunken slave ships, the project offers a unique approach to understanding the global history of African enslavement and the African Diaspora.</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200"/>
              <a:buFont typeface="Arial"/>
              <a:buNone/>
            </a:pPr>
            <a:r>
              <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2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materials.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Click </a:t>
            </a:r>
            <a:r>
              <a:rPr b="1" lang="en" sz="1200" u="sng">
                <a:solidFill>
                  <a:schemeClr val="hlink"/>
                </a:solidFill>
                <a:latin typeface="Inter"/>
                <a:ea typeface="Inter"/>
                <a:cs typeface="Inter"/>
                <a:sym typeface="Inter"/>
                <a:hlinkClick r:id="rId5"/>
              </a:rPr>
              <a:t>“Our Mission”</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In your own words, describe the goal of the Slave Wrecks Project.</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Click </a:t>
            </a:r>
            <a:r>
              <a:rPr b="1" lang="en" sz="1200" u="sng">
                <a:solidFill>
                  <a:schemeClr val="hlink"/>
                </a:solidFill>
                <a:latin typeface="Inter"/>
                <a:ea typeface="Inter"/>
                <a:cs typeface="Inter"/>
                <a:sym typeface="Inter"/>
                <a:hlinkClick r:id="rId6"/>
              </a:rPr>
              <a:t>“Project Spotlight,”</a:t>
            </a:r>
            <a:r>
              <a:rPr b="1" lang="en" sz="1200">
                <a:solidFill>
                  <a:schemeClr val="dk1"/>
                </a:solidFill>
                <a:latin typeface="Inter"/>
                <a:ea typeface="Inter"/>
                <a:cs typeface="Inter"/>
                <a:sym typeface="Inter"/>
              </a:rPr>
              <a:t> select “English,” then click “Get Started” in the new window</a:t>
            </a:r>
            <a:r>
              <a:rPr b="1"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Watch the video under </a:t>
            </a:r>
            <a:r>
              <a:rPr i="1" lang="en" sz="1200">
                <a:solidFill>
                  <a:schemeClr val="dk1"/>
                </a:solidFill>
                <a:latin typeface="Inter"/>
                <a:ea typeface="Inter"/>
                <a:cs typeface="Inter"/>
                <a:sym typeface="Inter"/>
              </a:rPr>
              <a:t>The Journey of t</a:t>
            </a:r>
            <a:r>
              <a:rPr i="1" lang="en" sz="1200">
                <a:solidFill>
                  <a:schemeClr val="dk1"/>
                </a:solidFill>
                <a:latin typeface="Inter"/>
                <a:ea typeface="Inter"/>
                <a:cs typeface="Inter"/>
                <a:sym typeface="Inter"/>
              </a:rPr>
              <a:t>he </a:t>
            </a:r>
            <a:r>
              <a:rPr i="1" lang="en" sz="1200">
                <a:solidFill>
                  <a:srgbClr val="002625"/>
                </a:solidFill>
                <a:highlight>
                  <a:srgbClr val="FFFFFF"/>
                </a:highlight>
                <a:latin typeface="Inter"/>
                <a:ea typeface="Inter"/>
                <a:cs typeface="Inter"/>
                <a:sym typeface="Inter"/>
              </a:rPr>
              <a:t>São José</a:t>
            </a:r>
            <a:r>
              <a:rPr lang="en" sz="1200">
                <a:solidFill>
                  <a:srgbClr val="002625"/>
                </a:solidFill>
                <a:highlight>
                  <a:srgbClr val="FFFFFF"/>
                </a:highlight>
                <a:latin typeface="Inter"/>
                <a:ea typeface="Inter"/>
                <a:cs typeface="Inter"/>
                <a:sym typeface="Inter"/>
              </a:rPr>
              <a:t>. Provide some details about this ship and the wreck.</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On the top menu, use the arrow to click forward to 2/8. Scroll through the various images, texts, and artifacts. What happened to the survivors of the ship wreck?</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On the top menu, use the arrow to click forward to 3/8. Scroll through the various images, texts, artifacts and watch the video of the discovery. How was the wreckage identified as the </a:t>
            </a:r>
            <a:r>
              <a:rPr lang="en" sz="1200">
                <a:solidFill>
                  <a:srgbClr val="002625"/>
                </a:solidFill>
                <a:highlight>
                  <a:srgbClr val="FFFFFF"/>
                </a:highlight>
                <a:latin typeface="Inter"/>
                <a:ea typeface="Inter"/>
                <a:cs typeface="Inter"/>
                <a:sym typeface="Inter"/>
              </a:rPr>
              <a:t>São José?</a:t>
            </a:r>
            <a:endParaRPr sz="1200">
              <a:solidFill>
                <a:srgbClr val="002625"/>
              </a:solidFill>
              <a:highlight>
                <a:srgbClr val="FFFFFF"/>
              </a:highlight>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sz="1200">
              <a:solidFill>
                <a:srgbClr val="002625"/>
              </a:solidFill>
              <a:highlight>
                <a:srgbClr val="FFFFFF"/>
              </a:highlight>
              <a:latin typeface="Inter"/>
              <a:ea typeface="Inter"/>
              <a:cs typeface="Inter"/>
              <a:sym typeface="Inter"/>
            </a:endParaRPr>
          </a:p>
          <a:p>
            <a:pPr indent="-304800" lvl="1" marL="914400" rtl="0" algn="l">
              <a:spcBef>
                <a:spcPts val="0"/>
              </a:spcBef>
              <a:spcAft>
                <a:spcPts val="0"/>
              </a:spcAft>
              <a:buClr>
                <a:srgbClr val="002625"/>
              </a:buClr>
              <a:buSzPts val="1200"/>
              <a:buFont typeface="Inter"/>
              <a:buAutoNum type="alphaLcPeriod"/>
            </a:pPr>
            <a:r>
              <a:rPr lang="en" sz="1200">
                <a:solidFill>
                  <a:schemeClr val="dk1"/>
                </a:solidFill>
                <a:latin typeface="Inter"/>
                <a:ea typeface="Inter"/>
                <a:cs typeface="Inter"/>
                <a:sym typeface="Inter"/>
              </a:rPr>
              <a:t>On the top menu, use the arrow to click forward to 4/8. Scroll down and click on “The Memorialization of the </a:t>
            </a:r>
            <a:r>
              <a:rPr lang="en" sz="1200">
                <a:solidFill>
                  <a:srgbClr val="002625"/>
                </a:solidFill>
                <a:highlight>
                  <a:srgbClr val="FFFFFF"/>
                </a:highlight>
                <a:latin typeface="Inter"/>
                <a:ea typeface="Inter"/>
                <a:cs typeface="Inter"/>
                <a:sym typeface="Inter"/>
              </a:rPr>
              <a:t>São José. List at least two ways that the ship and its passengers have been memorialized.</a:t>
            </a:r>
            <a:endParaRPr sz="1200">
              <a:solidFill>
                <a:srgbClr val="002625"/>
              </a:solidFill>
              <a:highlight>
                <a:srgbClr val="FFFFFF"/>
              </a:highlight>
              <a:latin typeface="Inter"/>
              <a:ea typeface="Inter"/>
              <a:cs typeface="Inter"/>
              <a:sym typeface="Inter"/>
            </a:endParaRPr>
          </a:p>
          <a:p>
            <a:pPr indent="0" lvl="0" marL="1371600" rtl="0" algn="l">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0" lvl="0" marL="1371600" rtl="0" algn="l">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0" lvl="0" marL="1371600" rtl="0" algn="l">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0" lvl="0" marL="1371600" rtl="0" algn="l">
              <a:spcBef>
                <a:spcPts val="0"/>
              </a:spcBef>
              <a:spcAft>
                <a:spcPts val="0"/>
              </a:spcAft>
              <a:buNone/>
            </a:pPr>
            <a:r>
              <a:t/>
            </a:r>
            <a:endParaRPr sz="1200">
              <a:solidFill>
                <a:srgbClr val="002625"/>
              </a:solidFill>
              <a:highlight>
                <a:srgbClr val="FFFFFF"/>
              </a:highlight>
              <a:latin typeface="Inter"/>
              <a:ea typeface="Inter"/>
              <a:cs typeface="Inter"/>
              <a:sym typeface="Inter"/>
            </a:endParaRPr>
          </a:p>
          <a:p>
            <a:pPr indent="-304800" lvl="1" marL="914400" rtl="0" algn="l">
              <a:spcBef>
                <a:spcPts val="0"/>
              </a:spcBef>
              <a:spcAft>
                <a:spcPts val="0"/>
              </a:spcAft>
              <a:buClr>
                <a:srgbClr val="002625"/>
              </a:buClr>
              <a:buSzPts val="1200"/>
              <a:buFont typeface="Inter"/>
              <a:buAutoNum type="alphaLcPeriod"/>
            </a:pPr>
            <a:r>
              <a:rPr lang="en" sz="1200">
                <a:solidFill>
                  <a:schemeClr val="dk1"/>
                </a:solidFill>
                <a:latin typeface="Inter"/>
                <a:ea typeface="Inter"/>
                <a:cs typeface="Inter"/>
                <a:sym typeface="Inter"/>
              </a:rPr>
              <a:t>On the top menu, use the arrow to click forward to 5/8. Read the various quotes and watch the videos. Cite one quote that you connected with and explain why.</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pic>
        <p:nvPicPr>
          <p:cNvPr id="132" name="Google Shape;13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8"/>
          <p:cNvSpPr txBox="1"/>
          <p:nvPr/>
        </p:nvSpPr>
        <p:spPr>
          <a:xfrm>
            <a:off x="731000" y="15787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do sources reveal about both the brutality of slavery and the strength of those who endured it?</a:t>
            </a:r>
            <a:endParaRPr i="1" sz="1700">
              <a:solidFill>
                <a:schemeClr val="dk1"/>
              </a:solidFill>
              <a:latin typeface="Inter"/>
              <a:ea typeface="Inter"/>
              <a:cs typeface="Inter"/>
              <a:sym typeface="Inter"/>
            </a:endParaRPr>
          </a:p>
        </p:txBody>
      </p:sp>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6" name="Google Shape;136;p28"/>
          <p:cNvSpPr txBox="1"/>
          <p:nvPr/>
        </p:nvSpPr>
        <p:spPr>
          <a:xfrm>
            <a:off x="219350" y="12447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
        <p:nvSpPr>
          <p:cNvPr id="137" name="Google Shape;137;p28"/>
          <p:cNvSpPr txBox="1"/>
          <p:nvPr/>
        </p:nvSpPr>
        <p:spPr>
          <a:xfrm>
            <a:off x="455300" y="2804975"/>
            <a:ext cx="6861900" cy="5032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latin typeface="Halant"/>
                <a:ea typeface="Halant"/>
                <a:cs typeface="Halant"/>
                <a:sym typeface="Halant"/>
              </a:rPr>
              <a:t>Read the quote and</a:t>
            </a:r>
            <a:r>
              <a:rPr lang="en" sz="1300">
                <a:latin typeface="Halant"/>
                <a:ea typeface="Halant"/>
                <a:cs typeface="Halant"/>
                <a:sym typeface="Halant"/>
              </a:rPr>
              <a:t> respond to the prompts below.</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304800" lvl="0" marL="457200" rtl="0" algn="l">
              <a:lnSpc>
                <a:spcPct val="90000"/>
              </a:lnSpc>
              <a:spcBef>
                <a:spcPts val="8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is the meant by “the process of unmaking?”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90000"/>
              </a:lnSpc>
              <a:spcBef>
                <a:spcPts val="8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ways were Africans impacted by the Middle Passage?</a:t>
            </a:r>
            <a:endParaRPr sz="1200">
              <a:solidFill>
                <a:schemeClr val="dk1"/>
              </a:solidFill>
              <a:latin typeface="Inter"/>
              <a:ea typeface="Inter"/>
              <a:cs typeface="Inter"/>
              <a:sym typeface="Inter"/>
            </a:endParaRPr>
          </a:p>
        </p:txBody>
      </p:sp>
      <p:sp>
        <p:nvSpPr>
          <p:cNvPr id="138" name="Google Shape;138;p28"/>
          <p:cNvSpPr/>
          <p:nvPr/>
        </p:nvSpPr>
        <p:spPr>
          <a:xfrm>
            <a:off x="589450" y="3228425"/>
            <a:ext cx="6452100" cy="1767900"/>
          </a:xfrm>
          <a:prstGeom prst="wedgeRectCallout">
            <a:avLst>
              <a:gd fmla="val -15743" name="adj1"/>
              <a:gd fmla="val 72426" name="adj2"/>
            </a:avLst>
          </a:prstGeom>
          <a:solidFill>
            <a:srgbClr val="EFFEF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“Sailors relentlessly unmade bondpeople’s bodies through physical, emotional, and psychological conditioning, make itimately clear the dynamics of power… This process of unmaking, which no captive was able to circumvent once forced into the slaving industry, produced a dramatic climate of terror in the world of slavery at sea that resulted in mental disorientation, familial and communal separation, malnourishment, lack of sanitation and cleanliness, severe isolation, debilitating diseases, miscarriages, sexual abuse, psychological instability, and bearing witness to physical violence committed against kin and shipmates.”</a:t>
            </a:r>
            <a:endParaRPr sz="1200">
              <a:latin typeface="Inter"/>
              <a:ea typeface="Inter"/>
              <a:cs typeface="Inter"/>
              <a:sym typeface="Inter"/>
            </a:endParaRPr>
          </a:p>
        </p:txBody>
      </p:sp>
      <p:sp>
        <p:nvSpPr>
          <p:cNvPr id="139" name="Google Shape;139;p28"/>
          <p:cNvSpPr txBox="1"/>
          <p:nvPr/>
        </p:nvSpPr>
        <p:spPr>
          <a:xfrm>
            <a:off x="2837075" y="5377200"/>
            <a:ext cx="42045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Font typeface="Arial"/>
              <a:buNone/>
            </a:pPr>
            <a:r>
              <a:rPr lang="en" sz="1200">
                <a:solidFill>
                  <a:schemeClr val="dk1"/>
                </a:solidFill>
                <a:latin typeface="Inter"/>
                <a:ea typeface="Inter"/>
                <a:cs typeface="Inter"/>
                <a:sym typeface="Inter"/>
              </a:rPr>
              <a:t>Sowande’ M. Mustakeem, </a:t>
            </a:r>
            <a:r>
              <a:rPr i="1" lang="en" sz="1200">
                <a:solidFill>
                  <a:schemeClr val="dk1"/>
                </a:solidFill>
                <a:latin typeface="Inter"/>
                <a:ea typeface="Inter"/>
                <a:cs typeface="Inter"/>
                <a:sym typeface="Inter"/>
              </a:rPr>
              <a:t>Slavery at Sea: Terror, Sex, and Sickness in the Middle Passage</a:t>
            </a:r>
            <a:r>
              <a:rPr lang="en" sz="1200">
                <a:solidFill>
                  <a:schemeClr val="dk1"/>
                </a:solidFill>
                <a:latin typeface="Inter"/>
                <a:ea typeface="Inter"/>
                <a:cs typeface="Inter"/>
                <a:sym typeface="Inter"/>
              </a:rPr>
              <a:t>, 2016.</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40" name="Google Shape;140;p28"/>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3: Africa: Agency &amp; Resistance</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4</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41" name="Google Shape;141;p28"/>
          <p:cNvPicPr preferRelativeResize="0"/>
          <p:nvPr/>
        </p:nvPicPr>
        <p:blipFill>
          <a:blip r:embed="rId4">
            <a:alphaModFix/>
          </a:blip>
          <a:stretch>
            <a:fillRect/>
          </a:stretch>
        </p:blipFill>
        <p:spPr>
          <a:xfrm>
            <a:off x="281177" y="374402"/>
            <a:ext cx="965085" cy="400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